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перемещения страницы щёлкните мышью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</a:p>
        </p:txBody>
      </p:sp>
      <p:sp>
        <p:nvSpPr>
          <p:cNvPr id="5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  <p:sp>
        <p:nvSpPr>
          <p:cNvPr id="5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E6B772F-AE17-4BB3-A59F-170E87963354}" type="slidenum"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1624DEF-2CC6-477D-A40E-6089C79D514F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55B2824-B03B-41BE-B7EA-85E821D2B40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11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92E684-F2E5-45AC-A157-C980DC78BBE7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12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A3FF035-261C-4EE6-BE87-08F8272AEED9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13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AA18525-3199-42C7-8996-287AE9A34D8C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2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46C213D-8161-4702-BA3D-159D2A18930B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3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51C32E6-2FA9-4347-867B-5935934A983C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5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C072047-68CA-4F02-B4AC-76A38963785D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6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9E7F8C1-8DB5-4472-B86A-5D8C1E3BC7A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7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2B30BE7-DCAA-490D-97BB-D49483ACF91B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8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29F50C3-D98C-4939-8E1C-DC055252E82A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9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8A31584-DF20-4310-A997-970BF965005F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10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Седьмой уровень структуры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Text 0"/>
          <p:cNvSpPr/>
          <p:nvPr/>
        </p:nvSpPr>
        <p:spPr>
          <a:xfrm>
            <a:off x="6280200" y="305460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28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Синхронизация</a:t>
            </a:r>
            <a:r>
              <a:rPr lang="en-US" sz="28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8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последовательных</a:t>
            </a:r>
            <a:r>
              <a:rPr lang="en-US" sz="28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8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схем</a:t>
            </a:r>
            <a:endParaRPr lang="ru-RU" sz="2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 1"/>
          <p:cNvSpPr/>
          <p:nvPr/>
        </p:nvSpPr>
        <p:spPr>
          <a:xfrm>
            <a:off x="6280200" y="410940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8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Основы</a:t>
            </a:r>
            <a:r>
              <a:rPr lang="en-US" sz="28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8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временной</a:t>
            </a:r>
            <a:r>
              <a:rPr lang="en-US" sz="28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8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координации</a:t>
            </a:r>
            <a:r>
              <a:rPr lang="en-US" sz="28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8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цифровых</a:t>
            </a:r>
            <a:r>
              <a:rPr lang="en-US" sz="28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8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систем</a:t>
            </a:r>
            <a:endParaRPr lang="ru-RU" sz="2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280200" y="5514840"/>
            <a:ext cx="4140000" cy="95265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ru-RU" sz="28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Максимов М.М.</a:t>
            </a:r>
          </a:p>
          <a:p>
            <a:r>
              <a:rPr lang="ru-RU" sz="28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БСТ</a:t>
            </a:r>
            <a:r>
              <a:rPr lang="en-US" sz="28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8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2501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 0"/>
          <p:cNvSpPr/>
          <p:nvPr/>
        </p:nvSpPr>
        <p:spPr>
          <a:xfrm>
            <a:off x="793800" y="1028880"/>
            <a:ext cx="1215864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u="none" strike="noStrike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Методы борьбы с рассогласованием тактов</a:t>
            </a:r>
            <a:endParaRPr lang="ru-RU" sz="445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 1"/>
          <p:cNvSpPr/>
          <p:nvPr/>
        </p:nvSpPr>
        <p:spPr>
          <a:xfrm>
            <a:off x="720000" y="2418120"/>
            <a:ext cx="573156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Фазовая</a:t>
            </a:r>
            <a:r>
              <a:rPr lang="en-US" sz="2200" b="0" u="none" strike="noStrike" dirty="0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2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автоподстройка</a:t>
            </a:r>
            <a:r>
              <a:rPr lang="en-US" sz="2200" b="0" u="none" strike="noStrike" dirty="0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2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частоты</a:t>
            </a:r>
            <a:r>
              <a:rPr lang="en-US" sz="2200" b="0" u="none" strike="noStrike" dirty="0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(ФАПЧ)</a:t>
            </a:r>
            <a:endParaRPr lang="ru-RU" sz="2200" b="0" u="none" strike="noStrike" dirty="0"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Text 2"/>
          <p:cNvSpPr/>
          <p:nvPr/>
        </p:nvSpPr>
        <p:spPr>
          <a:xfrm>
            <a:off x="720000" y="3054600"/>
            <a:ext cx="116816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Автоматически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подстраивает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частоту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фазу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приемного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тактового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сигнала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под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передающий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компенсируя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дрейф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различия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в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частотах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генераторов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sz="2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Text 3"/>
          <p:cNvSpPr/>
          <p:nvPr/>
        </p:nvSpPr>
        <p:spPr>
          <a:xfrm>
            <a:off x="657360" y="4087800"/>
            <a:ext cx="348264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Специальные</a:t>
            </a:r>
            <a:r>
              <a:rPr lang="en-US" sz="2200" b="0" u="none" strike="noStrike" dirty="0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2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кодировки</a:t>
            </a:r>
            <a:endParaRPr lang="ru-RU" sz="2200" b="0" u="none" strike="noStrike" dirty="0"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Text 4"/>
          <p:cNvSpPr/>
          <p:nvPr/>
        </p:nvSpPr>
        <p:spPr>
          <a:xfrm>
            <a:off x="720000" y="4674600"/>
            <a:ext cx="116816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Применение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самосинхронизирующихся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кодов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(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Манчестер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8B/10B)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облегчает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выделение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тактового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сигнала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из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потока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данных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на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приемной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стороне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sz="2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 5"/>
          <p:cNvSpPr/>
          <p:nvPr/>
        </p:nvSpPr>
        <p:spPr>
          <a:xfrm>
            <a:off x="720000" y="5766120"/>
            <a:ext cx="375408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Коррекция</a:t>
            </a:r>
            <a:r>
              <a:rPr lang="en-US" sz="2200" b="0" u="none" strike="noStrike" dirty="0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2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частоты</a:t>
            </a:r>
            <a:r>
              <a:rPr lang="en-US" sz="2200" b="0" u="none" strike="noStrike" dirty="0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и </a:t>
            </a:r>
            <a:r>
              <a:rPr lang="en-US" sz="22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фазы</a:t>
            </a:r>
            <a:endParaRPr lang="ru-RU" sz="2200" b="0" u="none" strike="noStrike" dirty="0"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 6"/>
          <p:cNvSpPr/>
          <p:nvPr/>
        </p:nvSpPr>
        <p:spPr>
          <a:xfrm>
            <a:off x="720000" y="6474600"/>
            <a:ext cx="116816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Динамическая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коррекция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параметров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приемника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относительно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передатчика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с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использованием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алгоритмов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восстановления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тактовой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частоты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буферов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FIFO.</a:t>
            </a:r>
            <a:endParaRPr lang="ru-RU" sz="2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4BB11FC8-2784-538E-6985-DDF7304DD8AF}"/>
              </a:ext>
            </a:extLst>
          </p:cNvPr>
          <p:cNvSpPr/>
          <p:nvPr/>
        </p:nvSpPr>
        <p:spPr>
          <a:xfrm>
            <a:off x="811410" y="1011334"/>
            <a:ext cx="4119443" cy="728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Проблема: </a:t>
            </a:r>
            <a:r>
              <a:rPr lang="en-US" sz="240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Метастабильность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E599CF1-87DD-A899-D6C4-3AC9195F3F7B}"/>
              </a:ext>
            </a:extLst>
          </p:cNvPr>
          <p:cNvSpPr/>
          <p:nvPr/>
        </p:nvSpPr>
        <p:spPr>
          <a:xfrm>
            <a:off x="811409" y="2104685"/>
            <a:ext cx="4119443" cy="2076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Состояние неопределенности триггера при несвоевременном срабатывании, когда вход изменяется слишком близко к активному фронту тактового сигнала — в окне времени установки (setup time) или удержания (hold time). Это может привести к непредсказуемому поведению схемы, когда выход триггера застревает на промежуточном уровне напряжения.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366BE6E-332B-E439-8557-21EAFCA5EA3A}"/>
              </a:ext>
            </a:extLst>
          </p:cNvPr>
          <p:cNvSpPr/>
          <p:nvPr/>
        </p:nvSpPr>
        <p:spPr>
          <a:xfrm>
            <a:off x="5255418" y="1011334"/>
            <a:ext cx="4119443" cy="1093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Решение: Синхронизирующие регистры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B0BF2C3-A9FB-BDFE-35CB-D3695C222061}"/>
              </a:ext>
            </a:extLst>
          </p:cNvPr>
          <p:cNvSpPr/>
          <p:nvPr/>
        </p:nvSpPr>
        <p:spPr>
          <a:xfrm>
            <a:off x="5255418" y="2104685"/>
            <a:ext cx="4119443" cy="181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Использование многокаскадных синхронизаторов (обычно 2-3 триггера подряд) для минимизации вероятности распространения метастабильного состояния по схеме. Каждый последующий триггер получает дополнительное время для разрешения метастабильности, экспоненциально снижая риск ошибок до приемлемо низкого уровня.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BC777289-BA41-8E98-A489-248673C1DE3A}"/>
              </a:ext>
            </a:extLst>
          </p:cNvPr>
          <p:cNvSpPr/>
          <p:nvPr/>
        </p:nvSpPr>
        <p:spPr>
          <a:xfrm>
            <a:off x="9699426" y="1011334"/>
            <a:ext cx="3888343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Проектирование с запасом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3B4760D4-A21D-9F50-D4B0-6BB64F5BE49B}"/>
              </a:ext>
            </a:extLst>
          </p:cNvPr>
          <p:cNvSpPr/>
          <p:nvPr/>
        </p:nvSpPr>
        <p:spPr>
          <a:xfrm>
            <a:off x="9699426" y="2104685"/>
            <a:ext cx="4119443" cy="181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Учет временных параметров: времени установки (setup time), времени удержания (hold time) и задержек распространения сигналов через логические элементы. Проектирование с достаточными временными запасами (timing margins) критично для надежности работы схемы во всем диапазоне рабочих условий.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0">
            <a:extLst>
              <a:ext uri="{FF2B5EF4-FFF2-40B4-BE49-F238E27FC236}">
                <a16:creationId xmlns:a16="http://schemas.microsoft.com/office/drawing/2014/main" id="{3B6BD356-C0FF-0A4C-AAD3-93FCE96A0B3F}"/>
              </a:ext>
            </a:extLst>
          </p:cNvPr>
          <p:cNvSpPr/>
          <p:nvPr/>
        </p:nvSpPr>
        <p:spPr>
          <a:xfrm>
            <a:off x="649129" y="1789628"/>
            <a:ext cx="10594538" cy="729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Визуализация схемы синхронизации</a:t>
            </a:r>
            <a:endParaRPr lang="en-US" sz="4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7FA7DDF1-2F0B-FD96-89DC-B05EFA05D711}"/>
              </a:ext>
            </a:extLst>
          </p:cNvPr>
          <p:cNvSpPr/>
          <p:nvPr/>
        </p:nvSpPr>
        <p:spPr>
          <a:xfrm>
            <a:off x="649129" y="2843213"/>
            <a:ext cx="13332143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Временные диаграммы — важнейший инструмент для понимания и проектирования синхронных систем. Они наглядно показывают взаимное расположение сигналов во времени и позволяют анализировать корректность временных соотношений.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B6F797D1-BB40-F4DA-ECF8-44111BE22080}"/>
              </a:ext>
            </a:extLst>
          </p:cNvPr>
          <p:cNvSpPr/>
          <p:nvPr/>
        </p:nvSpPr>
        <p:spPr>
          <a:xfrm>
            <a:off x="649129" y="3707130"/>
            <a:ext cx="5236369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Поэлементная синхронизация</a:t>
            </a:r>
            <a:endParaRPr lang="en-US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4E0CEA63-A64A-BFA2-5673-5F85518996A9}"/>
              </a:ext>
            </a:extLst>
          </p:cNvPr>
          <p:cNvSpPr/>
          <p:nvPr/>
        </p:nvSpPr>
        <p:spPr>
          <a:xfrm>
            <a:off x="649129" y="4306729"/>
            <a:ext cx="6468070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Диаграмма демонстрирует точное временное соотношение между тактовыми импульсами CLK и битами данных DATA. Каждый бит выравнивается относительно фронта тактового сигнала и удерживается стабильным в течение всего тактового периода, обеспечивая надежное считывание приемником.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25581B27-9FCE-2578-0DAD-F9A94BF63C77}"/>
              </a:ext>
            </a:extLst>
          </p:cNvPr>
          <p:cNvSpPr/>
          <p:nvPr/>
        </p:nvSpPr>
        <p:spPr>
          <a:xfrm>
            <a:off x="641509" y="6180416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Данные стабильны во время активного фронта CLK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A2E5AB8D-9936-7535-5480-E7B41E412263}"/>
              </a:ext>
            </a:extLst>
          </p:cNvPr>
          <p:cNvSpPr/>
          <p:nvPr/>
        </p:nvSpPr>
        <p:spPr>
          <a:xfrm>
            <a:off x="641509" y="6496765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Соблюдение времени установки и удержания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05960FF2-B950-8894-FAB9-4057B02898FA}"/>
              </a:ext>
            </a:extLst>
          </p:cNvPr>
          <p:cNvSpPr/>
          <p:nvPr/>
        </p:nvSpPr>
        <p:spPr>
          <a:xfrm>
            <a:off x="641509" y="6813115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Изменения происходят между тактами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89831342-D661-4717-FD56-58A9C083EE67}"/>
              </a:ext>
            </a:extLst>
          </p:cNvPr>
          <p:cNvSpPr/>
          <p:nvPr/>
        </p:nvSpPr>
        <p:spPr>
          <a:xfrm>
            <a:off x="7520821" y="3707130"/>
            <a:ext cx="4557951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Групповая синхронизация</a:t>
            </a:r>
            <a:endParaRPr lang="en-US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014689B5-1415-D041-219D-1EFFF6A838E4}"/>
              </a:ext>
            </a:extLst>
          </p:cNvPr>
          <p:cNvSpPr/>
          <p:nvPr/>
        </p:nvSpPr>
        <p:spPr>
          <a:xfrm>
            <a:off x="7520821" y="4306729"/>
            <a:ext cx="6468070" cy="1038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Сигнал FRAME отмечает границы кадров данных, обеспечивая групповую синхронизацию. Приемник использует этот сигнал для определения начала и конца логических блоков информации, что позволяет корректно интерпретировать поток битов как структурированные пакеты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9">
            <a:extLst>
              <a:ext uri="{FF2B5EF4-FFF2-40B4-BE49-F238E27FC236}">
                <a16:creationId xmlns:a16="http://schemas.microsoft.com/office/drawing/2014/main" id="{99057C4C-CE2D-138A-CB8E-3083DA8BC092}"/>
              </a:ext>
            </a:extLst>
          </p:cNvPr>
          <p:cNvSpPr/>
          <p:nvPr/>
        </p:nvSpPr>
        <p:spPr>
          <a:xfrm>
            <a:off x="7520821" y="6050638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FRAME активен в начале кадра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EE878939-D3A4-2EC0-5441-AEAFE86706D0}"/>
              </a:ext>
            </a:extLst>
          </p:cNvPr>
          <p:cNvSpPr/>
          <p:nvPr/>
        </p:nvSpPr>
        <p:spPr>
          <a:xfrm>
            <a:off x="7520821" y="6366987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Определяет длину и структуру данных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09CE7FB4-0C24-A795-322B-05C487D96488}"/>
              </a:ext>
            </a:extLst>
          </p:cNvPr>
          <p:cNvSpPr/>
          <p:nvPr/>
        </p:nvSpPr>
        <p:spPr>
          <a:xfrm>
            <a:off x="7520821" y="6683337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Координация работы передатчика и приемника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 0"/>
          <p:cNvSpPr/>
          <p:nvPr/>
        </p:nvSpPr>
        <p:spPr>
          <a:xfrm>
            <a:off x="764280" y="601920"/>
            <a:ext cx="5457960" cy="68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349"/>
              </a:lnSpc>
              <a:tabLst>
                <a:tab pos="0" algn="l"/>
              </a:tabLst>
            </a:pPr>
            <a:r>
              <a:rPr lang="en-US" sz="4250" b="0" u="none" strike="noStrike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Заключение</a:t>
            </a:r>
            <a:endParaRPr lang="ru-RU" sz="425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Shape 1"/>
          <p:cNvSpPr/>
          <p:nvPr/>
        </p:nvSpPr>
        <p:spPr>
          <a:xfrm>
            <a:off x="764280" y="1611720"/>
            <a:ext cx="7615440" cy="6015600"/>
          </a:xfrm>
          <a:prstGeom prst="roundRect">
            <a:avLst>
              <a:gd name="adj" fmla="val 1524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Text 3"/>
          <p:cNvSpPr/>
          <p:nvPr/>
        </p:nvSpPr>
        <p:spPr>
          <a:xfrm>
            <a:off x="990000" y="1837440"/>
            <a:ext cx="3363480" cy="68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650"/>
              </a:lnSpc>
              <a:tabLst>
                <a:tab pos="0" algn="l"/>
              </a:tabLst>
            </a:pPr>
            <a:r>
              <a:rPr lang="en-US" sz="21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Фундаментальная</a:t>
            </a:r>
            <a:r>
              <a:rPr lang="en-US" sz="2100" b="0" u="none" strike="noStrike" dirty="0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1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важность</a:t>
            </a:r>
            <a:endParaRPr lang="ru-RU" sz="2100" b="0" u="none" strike="noStrike" dirty="0"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 4"/>
          <p:cNvSpPr/>
          <p:nvPr/>
        </p:nvSpPr>
        <p:spPr>
          <a:xfrm>
            <a:off x="990000" y="2650680"/>
            <a:ext cx="3363480" cy="244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Синхронизация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—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фундаментальный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элемент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надежной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работы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последовательных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схем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без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которого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невозможно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построение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сложных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цифровых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систем</a:t>
            </a:r>
            <a:r>
              <a:rPr lang="en-US" sz="17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sz="1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Shape 5"/>
          <p:cNvSpPr/>
          <p:nvPr/>
        </p:nvSpPr>
        <p:spPr>
          <a:xfrm>
            <a:off x="4572000" y="1619280"/>
            <a:ext cx="3799800" cy="3694680"/>
          </a:xfrm>
          <a:prstGeom prst="rect">
            <a:avLst/>
          </a:prstGeom>
          <a:solidFill>
            <a:srgbClr val="D2D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Shape 6"/>
          <p:cNvSpPr/>
          <p:nvPr/>
        </p:nvSpPr>
        <p:spPr>
          <a:xfrm>
            <a:off x="4572000" y="1619280"/>
            <a:ext cx="30240" cy="3694680"/>
          </a:xfrm>
          <a:prstGeom prst="roundRect">
            <a:avLst>
              <a:gd name="adj" fmla="val 300858"/>
            </a:avLst>
          </a:prstGeom>
          <a:solidFill>
            <a:srgbClr val="B8C3D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 7"/>
          <p:cNvSpPr/>
          <p:nvPr/>
        </p:nvSpPr>
        <p:spPr>
          <a:xfrm>
            <a:off x="4790160" y="1837440"/>
            <a:ext cx="2728800" cy="34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650"/>
              </a:lnSpc>
              <a:tabLst>
                <a:tab pos="0" algn="l"/>
              </a:tabLst>
            </a:pPr>
            <a:r>
              <a:rPr lang="en-US" sz="21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Правильный</a:t>
            </a:r>
            <a:r>
              <a:rPr lang="en-US" sz="2100" b="0" u="none" strike="noStrike" dirty="0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1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выбор</a:t>
            </a:r>
            <a:endParaRPr lang="ru-RU" sz="2100" b="0" u="none" strike="noStrike" dirty="0"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 8"/>
          <p:cNvSpPr/>
          <p:nvPr/>
        </p:nvSpPr>
        <p:spPr>
          <a:xfrm>
            <a:off x="4790160" y="2309400"/>
            <a:ext cx="3363480" cy="209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Правильный выбор типа синхронизации и методов кодирования критичен для обеспечения стабильности и производительности цифровых устройств.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Shape 9"/>
          <p:cNvSpPr/>
          <p:nvPr/>
        </p:nvSpPr>
        <p:spPr>
          <a:xfrm>
            <a:off x="771840" y="5314320"/>
            <a:ext cx="7599960" cy="2305440"/>
          </a:xfrm>
          <a:prstGeom prst="rect">
            <a:avLst/>
          </a:prstGeom>
          <a:solidFill>
            <a:srgbClr val="D2DDF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Shape 10"/>
          <p:cNvSpPr/>
          <p:nvPr/>
        </p:nvSpPr>
        <p:spPr>
          <a:xfrm>
            <a:off x="771840" y="5314320"/>
            <a:ext cx="7599960" cy="30240"/>
          </a:xfrm>
          <a:prstGeom prst="roundRect">
            <a:avLst>
              <a:gd name="adj" fmla="val 300858"/>
            </a:avLst>
          </a:prstGeom>
          <a:solidFill>
            <a:srgbClr val="B8C3D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3400" rIns="90000" bIns="-234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 11"/>
          <p:cNvSpPr/>
          <p:nvPr/>
        </p:nvSpPr>
        <p:spPr>
          <a:xfrm>
            <a:off x="990000" y="5532480"/>
            <a:ext cx="3160080" cy="34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650"/>
              </a:lnSpc>
              <a:tabLst>
                <a:tab pos="0" algn="l"/>
              </a:tabLst>
            </a:pPr>
            <a:r>
              <a:rPr lang="en-US" sz="21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Современные</a:t>
            </a:r>
            <a:r>
              <a:rPr lang="en-US" sz="2100" b="0" u="none" strike="noStrike" dirty="0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100" b="0" u="none" strike="noStrike" dirty="0" err="1"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решения</a:t>
            </a:r>
            <a:endParaRPr lang="ru-RU" sz="2100" b="0" u="none" strike="noStrike" dirty="0"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Text 12"/>
          <p:cNvSpPr/>
          <p:nvPr/>
        </p:nvSpPr>
        <p:spPr>
          <a:xfrm>
            <a:off x="990000" y="6004440"/>
            <a:ext cx="7163640" cy="139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1700" b="0" u="none" strike="noStrike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Современные интерфейсы и протоколы строятся на принципах точной синхронизации для обеспечения высокой скорости и надежности передачи данных в условиях растущих требований к производительности.</a:t>
            </a:r>
            <a:endParaRPr lang="ru-RU" sz="17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0"/>
          <p:cNvSpPr/>
          <p:nvPr/>
        </p:nvSpPr>
        <p:spPr>
          <a:xfrm>
            <a:off x="793800" y="6670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Введение</a:t>
            </a:r>
            <a:r>
              <a:rPr lang="en-US" sz="445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в </a:t>
            </a:r>
            <a:r>
              <a:rPr lang="en-US" sz="445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синхронизацию</a:t>
            </a:r>
            <a:endParaRPr lang="ru-RU" sz="44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 1"/>
          <p:cNvSpPr/>
          <p:nvPr/>
        </p:nvSpPr>
        <p:spPr>
          <a:xfrm>
            <a:off x="793800" y="1843740"/>
            <a:ext cx="3501000" cy="85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Что</a:t>
            </a:r>
            <a:r>
              <a:rPr lang="en-US" sz="265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65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такое</a:t>
            </a:r>
            <a:r>
              <a:rPr lang="en-US" sz="265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65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синхронизация</a:t>
            </a:r>
            <a:r>
              <a:rPr lang="en-US" sz="265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?</a:t>
            </a:r>
            <a:endParaRPr lang="ru-RU" sz="26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 2"/>
          <p:cNvSpPr/>
          <p:nvPr/>
        </p:nvSpPr>
        <p:spPr>
          <a:xfrm>
            <a:off x="786240" y="2878920"/>
            <a:ext cx="3508560" cy="468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Синхронизация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—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это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процесс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установления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поддержания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временных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фазовых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соотношений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между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сигналами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в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цифровых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системах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Это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критически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важный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механизм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обеспечивающий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согласованную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работу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всех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компонентов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системы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sz="17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 3"/>
          <p:cNvSpPr/>
          <p:nvPr/>
        </p:nvSpPr>
        <p:spPr>
          <a:xfrm>
            <a:off x="4856400" y="1872000"/>
            <a:ext cx="3402000" cy="42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3300"/>
              </a:lnSpc>
              <a:tabLst>
                <a:tab pos="0" algn="l"/>
              </a:tabLst>
            </a:pPr>
            <a:r>
              <a:rPr lang="en-US" sz="265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Ключевая</a:t>
            </a:r>
            <a:r>
              <a:rPr lang="en-US" sz="265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65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задача</a:t>
            </a:r>
            <a:endParaRPr lang="ru-RU" sz="26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 4"/>
          <p:cNvSpPr/>
          <p:nvPr/>
        </p:nvSpPr>
        <p:spPr>
          <a:xfrm>
            <a:off x="4856400" y="2481660"/>
            <a:ext cx="3493440" cy="522542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Обеспечить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корректную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передачу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обработку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данных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без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ошибок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возникающих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из-за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рассогласования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тактовых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сигналов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Правильная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синхронизация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гарантирует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целостность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информации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при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передаче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между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различными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блоками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17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схемы</a:t>
            </a:r>
            <a:r>
              <a:rPr lang="en-US" sz="17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sz="17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Осциллограф цифровой OWON XDS3104AEVT многофункциональный">
            <a:extLst>
              <a:ext uri="{FF2B5EF4-FFF2-40B4-BE49-F238E27FC236}">
                <a16:creationId xmlns:a16="http://schemas.microsoft.com/office/drawing/2014/main" id="{897D1D0C-87A5-7B9B-D2A9-1783A75A4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00" y="1012371"/>
            <a:ext cx="6399587" cy="43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 0"/>
          <p:cNvSpPr/>
          <p:nvPr/>
        </p:nvSpPr>
        <p:spPr>
          <a:xfrm>
            <a:off x="616680" y="763560"/>
            <a:ext cx="7910640" cy="110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4300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Почему</a:t>
            </a:r>
            <a:r>
              <a:rPr lang="en-US" sz="20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синхронизация</a:t>
            </a:r>
            <a:r>
              <a:rPr lang="en-US" sz="20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важна</a:t>
            </a:r>
            <a:r>
              <a:rPr lang="en-US" sz="20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в </a:t>
            </a:r>
            <a:r>
              <a:rPr lang="en-US" sz="20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последовательных</a:t>
            </a:r>
            <a:r>
              <a:rPr lang="en-US" sz="20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схемах</a:t>
            </a:r>
            <a:r>
              <a:rPr lang="en-US" sz="20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?</a:t>
            </a:r>
            <a:endParaRPr lang="ru-RU" sz="2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Shape 1"/>
          <p:cNvSpPr/>
          <p:nvPr/>
        </p:nvSpPr>
        <p:spPr>
          <a:xfrm>
            <a:off x="616680" y="2128680"/>
            <a:ext cx="3867120" cy="3144240"/>
          </a:xfrm>
          <a:prstGeom prst="roundRect">
            <a:avLst>
              <a:gd name="adj" fmla="val 2353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20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 3"/>
          <p:cNvSpPr/>
          <p:nvPr/>
        </p:nvSpPr>
        <p:spPr>
          <a:xfrm>
            <a:off x="800280" y="2467731"/>
            <a:ext cx="2201760" cy="27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49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Элементы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памяти</a:t>
            </a:r>
            <a:endParaRPr lang="ru-RU" sz="2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 4"/>
          <p:cNvSpPr/>
          <p:nvPr/>
        </p:nvSpPr>
        <p:spPr>
          <a:xfrm>
            <a:off x="763920" y="3149794"/>
            <a:ext cx="3499560" cy="169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Последовательные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схемы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содержат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элементы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памяти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—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триггеры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регистры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—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которые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полностью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зависят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от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точности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тактового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сигнала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для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корректного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хранения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состояний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sz="2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Shape 5"/>
          <p:cNvSpPr/>
          <p:nvPr/>
        </p:nvSpPr>
        <p:spPr>
          <a:xfrm>
            <a:off x="4659840" y="2128680"/>
            <a:ext cx="3867120" cy="3144240"/>
          </a:xfrm>
          <a:prstGeom prst="roundRect">
            <a:avLst>
              <a:gd name="adj" fmla="val 2353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20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 7"/>
          <p:cNvSpPr/>
          <p:nvPr/>
        </p:nvSpPr>
        <p:spPr>
          <a:xfrm>
            <a:off x="4843800" y="2572851"/>
            <a:ext cx="2201760" cy="27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49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Риск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ошибок</a:t>
            </a:r>
            <a:endParaRPr lang="ru-RU" sz="2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 8"/>
          <p:cNvSpPr/>
          <p:nvPr/>
        </p:nvSpPr>
        <p:spPr>
          <a:xfrm>
            <a:off x="4843620" y="3149794"/>
            <a:ext cx="3499560" cy="140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Несинхронизированные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сигналы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приводят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к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критическим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ошибкам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сбоям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в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работе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триггеров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регистров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счетчиков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что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может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привести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к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потере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данных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sz="2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Shape 9"/>
          <p:cNvSpPr/>
          <p:nvPr/>
        </p:nvSpPr>
        <p:spPr>
          <a:xfrm>
            <a:off x="616680" y="5449320"/>
            <a:ext cx="7843320" cy="2290680"/>
          </a:xfrm>
          <a:prstGeom prst="roundRect">
            <a:avLst>
              <a:gd name="adj" fmla="val 3669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20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 11"/>
          <p:cNvSpPr/>
          <p:nvPr/>
        </p:nvSpPr>
        <p:spPr>
          <a:xfrm>
            <a:off x="800280" y="5808780"/>
            <a:ext cx="2201760" cy="27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49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Согласованность</a:t>
            </a:r>
            <a:endParaRPr lang="ru-RU" sz="2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 12"/>
          <p:cNvSpPr/>
          <p:nvPr/>
        </p:nvSpPr>
        <p:spPr>
          <a:xfrm>
            <a:off x="766800" y="6443280"/>
            <a:ext cx="7484571" cy="102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00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обеспечивает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согласованное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изменение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состояний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всех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элементов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системы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что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позволяет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предсказуемо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управлять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потоком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данных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sz="2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163C36-1746-226D-FFE6-B0818B60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560" y="511628"/>
            <a:ext cx="5874847" cy="7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8BD9753-5E92-EDF3-5F29-C5EB8518B48B}"/>
              </a:ext>
            </a:extLst>
          </p:cNvPr>
          <p:cNvSpPr/>
          <p:nvPr/>
        </p:nvSpPr>
        <p:spPr>
          <a:xfrm>
            <a:off x="649129" y="962773"/>
            <a:ext cx="8548926" cy="729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Типы последовательных схем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B84059F-13DD-5082-E71E-0419C47DC79B}"/>
              </a:ext>
            </a:extLst>
          </p:cNvPr>
          <p:cNvSpPr/>
          <p:nvPr/>
        </p:nvSpPr>
        <p:spPr>
          <a:xfrm>
            <a:off x="649129" y="2016357"/>
            <a:ext cx="13332143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Последовательные схемы классифицируются по способу управления изменениями своих состояний. Понимание различий между асинхронными и синхронными схемами критически важно для правильного выбора архитектуры проектируемой системы.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217210D-E509-0740-E3CA-ABADEE7A9C0C}"/>
              </a:ext>
            </a:extLst>
          </p:cNvPr>
          <p:cNvSpPr/>
          <p:nvPr/>
        </p:nvSpPr>
        <p:spPr>
          <a:xfrm>
            <a:off x="649129" y="2880275"/>
            <a:ext cx="3512582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Асинхронные схемы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3790802F-E61E-2630-C22E-2FD54174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9" y="3500114"/>
            <a:ext cx="2180868" cy="1348383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8A919E55-C32E-083F-E163-56CABD7A7689}"/>
              </a:ext>
            </a:extLst>
          </p:cNvPr>
          <p:cNvSpPr/>
          <p:nvPr/>
        </p:nvSpPr>
        <p:spPr>
          <a:xfrm>
            <a:off x="649129" y="5031020"/>
            <a:ext cx="6468070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Выходы меняются независимо от тактового сигнала, реагируя непосредственно на изменение входов. Такие схемы сложны в проектировании и анализе из-за возможных гонок сигналов и состояний неопределенности.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FBEECFD-29A6-F6BA-42B3-E61694109E37}"/>
              </a:ext>
            </a:extLst>
          </p:cNvPr>
          <p:cNvSpPr/>
          <p:nvPr/>
        </p:nvSpPr>
        <p:spPr>
          <a:xfrm>
            <a:off x="641509" y="6293261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Высокая скорость отклика на входные сигналы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7E64AA5-0703-3AE8-F3AE-FFF707568A4F}"/>
              </a:ext>
            </a:extLst>
          </p:cNvPr>
          <p:cNvSpPr/>
          <p:nvPr/>
        </p:nvSpPr>
        <p:spPr>
          <a:xfrm>
            <a:off x="641509" y="6609610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Сложность контроля временных параметров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5E0852D-50C2-C2E2-CE82-D1C3E1F10286}"/>
              </a:ext>
            </a:extLst>
          </p:cNvPr>
          <p:cNvSpPr/>
          <p:nvPr/>
        </p:nvSpPr>
        <p:spPr>
          <a:xfrm>
            <a:off x="641509" y="6947212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Требуют тщательного проектирования временных цепей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CE38150B-D9B2-B2DC-ADD2-29EBBB230BE4}"/>
              </a:ext>
            </a:extLst>
          </p:cNvPr>
          <p:cNvSpPr/>
          <p:nvPr/>
        </p:nvSpPr>
        <p:spPr>
          <a:xfrm>
            <a:off x="641509" y="7263561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Подвержены проблемам гонок (race conditions)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C7A4D35E-8F76-BFF4-ADAE-516925A68712}"/>
              </a:ext>
            </a:extLst>
          </p:cNvPr>
          <p:cNvSpPr/>
          <p:nvPr/>
        </p:nvSpPr>
        <p:spPr>
          <a:xfrm>
            <a:off x="7520821" y="2880275"/>
            <a:ext cx="3499604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Синхронные схемы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035AE9B-FAE1-9D31-4182-857EE8FF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21" y="3500114"/>
            <a:ext cx="2535912" cy="1459349"/>
          </a:xfrm>
          <a:prstGeom prst="rect">
            <a:avLst/>
          </a:prstGeom>
        </p:spPr>
      </p:pic>
      <p:sp>
        <p:nvSpPr>
          <p:cNvPr id="15" name="Text 9">
            <a:extLst>
              <a:ext uri="{FF2B5EF4-FFF2-40B4-BE49-F238E27FC236}">
                <a16:creationId xmlns:a16="http://schemas.microsoft.com/office/drawing/2014/main" id="{948B14C3-E1B1-3DFC-9742-307FEDAA61B7}"/>
              </a:ext>
            </a:extLst>
          </p:cNvPr>
          <p:cNvSpPr/>
          <p:nvPr/>
        </p:nvSpPr>
        <p:spPr>
          <a:xfrm>
            <a:off x="7520821" y="5141986"/>
            <a:ext cx="6468070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Все выходы изменяются синхронно с активным фронтом тактового сигнала. Это делает их проще в проектировании, надежнее и предсказуемее в работе, что объясняет их доминирование в современной цифровой электронике.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5772664F-B609-543E-B7B7-3B3B66DF1E2D}"/>
              </a:ext>
            </a:extLst>
          </p:cNvPr>
          <p:cNvSpPr/>
          <p:nvPr/>
        </p:nvSpPr>
        <p:spPr>
          <a:xfrm>
            <a:off x="7513201" y="6283216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Предсказуемое и детерминированное поведение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A3362872-3C9F-1E85-8CB4-1DF2EE2A9972}"/>
              </a:ext>
            </a:extLst>
          </p:cNvPr>
          <p:cNvSpPr/>
          <p:nvPr/>
        </p:nvSpPr>
        <p:spPr>
          <a:xfrm>
            <a:off x="7520821" y="6601745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Простота верификации и тестирования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368A6128-ACB0-4AA9-61C4-F121B82F0815}"/>
              </a:ext>
            </a:extLst>
          </p:cNvPr>
          <p:cNvSpPr/>
          <p:nvPr/>
        </p:nvSpPr>
        <p:spPr>
          <a:xfrm>
            <a:off x="7513201" y="6956583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Упрощенный анализ временных характеристик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7303EEBB-6321-EF38-663C-F1855A9FC31C}"/>
              </a:ext>
            </a:extLst>
          </p:cNvPr>
          <p:cNvSpPr/>
          <p:nvPr/>
        </p:nvSpPr>
        <p:spPr>
          <a:xfrm>
            <a:off x="7520821" y="7266827"/>
            <a:ext cx="646807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Стандартный подход в современной электронике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1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0"/>
          <p:cNvSpPr/>
          <p:nvPr/>
        </p:nvSpPr>
        <p:spPr>
          <a:xfrm>
            <a:off x="6813137" y="183287"/>
            <a:ext cx="4306321" cy="264559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649"/>
              </a:lnSpc>
              <a:tabLst>
                <a:tab pos="0" algn="l"/>
              </a:tabLst>
            </a:pPr>
            <a:r>
              <a:rPr lang="en-US" sz="37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Основные</a:t>
            </a:r>
            <a:r>
              <a:rPr lang="en-US" sz="37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37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виды</a:t>
            </a:r>
            <a:r>
              <a:rPr lang="en-US" sz="37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endParaRPr lang="ru-RU" sz="3700" b="0" u="none" strike="noStrike" dirty="0">
              <a:solidFill>
                <a:srgbClr val="1B1B27"/>
              </a:solidFill>
              <a:effectLst/>
              <a:uFillTx/>
              <a:latin typeface="Times New Roman" panose="02020603050405020304" pitchFamily="18" charset="0"/>
              <a:ea typeface="Alexandria"/>
              <a:cs typeface="Times New Roman" panose="02020603050405020304" pitchFamily="18" charset="0"/>
            </a:endParaRPr>
          </a:p>
          <a:p>
            <a:pPr>
              <a:lnSpc>
                <a:spcPts val="4649"/>
              </a:lnSpc>
              <a:tabLst>
                <a:tab pos="0" algn="l"/>
              </a:tabLst>
            </a:pPr>
            <a:r>
              <a:rPr lang="en-US" sz="37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синхронизации</a:t>
            </a:r>
            <a:endParaRPr lang="ru-RU" sz="3700" b="0" u="none" strike="noStrike" dirty="0">
              <a:solidFill>
                <a:srgbClr val="1B1B27"/>
              </a:solidFill>
              <a:effectLst/>
              <a:uFillTx/>
              <a:latin typeface="Times New Roman" panose="02020603050405020304" pitchFamily="18" charset="0"/>
              <a:ea typeface="Alexandria"/>
              <a:cs typeface="Times New Roman" panose="02020603050405020304" pitchFamily="18" charset="0"/>
            </a:endParaRPr>
          </a:p>
          <a:p>
            <a:pPr>
              <a:lnSpc>
                <a:spcPts val="4649"/>
              </a:lnSpc>
              <a:tabLst>
                <a:tab pos="0" algn="l"/>
              </a:tabLst>
            </a:pPr>
            <a:r>
              <a:rPr lang="en-US" sz="37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цифровых</a:t>
            </a:r>
            <a:r>
              <a:rPr lang="en-US" sz="37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37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сигналов</a:t>
            </a:r>
            <a:endParaRPr lang="ru-RU" sz="3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 1"/>
          <p:cNvSpPr/>
          <p:nvPr/>
        </p:nvSpPr>
        <p:spPr>
          <a:xfrm>
            <a:off x="6813137" y="2231400"/>
            <a:ext cx="2375280" cy="29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85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ГОСТ 17657-79</a:t>
            </a:r>
            <a:endParaRPr lang="ru-RU" sz="18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 4"/>
          <p:cNvSpPr/>
          <p:nvPr/>
        </p:nvSpPr>
        <p:spPr>
          <a:xfrm>
            <a:off x="664920" y="4930560"/>
            <a:ext cx="4268160" cy="35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Поэлементная</a:t>
            </a:r>
            <a:r>
              <a:rPr lang="en-US" sz="22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2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синхронизация</a:t>
            </a:r>
            <a:endParaRPr lang="ru-RU" sz="2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 5"/>
          <p:cNvSpPr/>
          <p:nvPr/>
        </p:nvSpPr>
        <p:spPr>
          <a:xfrm>
            <a:off x="664920" y="5400720"/>
            <a:ext cx="4306320" cy="182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450" b="0" u="none" strike="noStrike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Синхронизация каждого отдельного элемента данных — каждого бита информации передается и принимается с точной временной привязкой, обеспечивая максимальную надежность на уровне отдельных символов.</a:t>
            </a:r>
            <a:endParaRPr lang="ru-RU" sz="145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 8"/>
          <p:cNvSpPr/>
          <p:nvPr/>
        </p:nvSpPr>
        <p:spPr>
          <a:xfrm>
            <a:off x="5161680" y="4930560"/>
            <a:ext cx="3715200" cy="35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Групповая синхронизация</a:t>
            </a:r>
            <a:endParaRPr lang="ru-RU" sz="22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 9"/>
          <p:cNvSpPr/>
          <p:nvPr/>
        </p:nvSpPr>
        <p:spPr>
          <a:xfrm>
            <a:off x="5161680" y="5400720"/>
            <a:ext cx="4306320" cy="151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450" b="0" u="none" strike="noStrike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Синхронизация групп элементов (пакетов, кадров) позволяет эффективно организовать передачу структурированных блоков данных с общим временным базисом для всей группы.</a:t>
            </a:r>
            <a:endParaRPr lang="ru-RU" sz="145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 12"/>
          <p:cNvSpPr/>
          <p:nvPr/>
        </p:nvSpPr>
        <p:spPr>
          <a:xfrm>
            <a:off x="9658440" y="4930560"/>
            <a:ext cx="3598200" cy="35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22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Цикловая</a:t>
            </a:r>
            <a:r>
              <a:rPr lang="en-US" sz="22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2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синхронизация</a:t>
            </a:r>
            <a:endParaRPr lang="ru-RU" sz="2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 13"/>
          <p:cNvSpPr/>
          <p:nvPr/>
        </p:nvSpPr>
        <p:spPr>
          <a:xfrm>
            <a:off x="9658440" y="5400720"/>
            <a:ext cx="4306320" cy="151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450" b="0" u="none" strike="noStrike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Синхронизация циклов временного объединения данных обеспечивает координацию повторяющихся периодов передачи в системах с регулярной структурой потока информации.</a:t>
            </a:r>
            <a:endParaRPr lang="ru-RU" sz="145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8BFCE7-BA5B-66D8-BEA6-67B1C25D4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20" y="2614875"/>
            <a:ext cx="13039725" cy="742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FA8D61-181B-34F7-8F78-6453DC687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70" y="3471945"/>
            <a:ext cx="13058775" cy="8001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094F5E-D641-5FF2-FDCA-EEEB9DF4B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00" y="0"/>
            <a:ext cx="4440480" cy="24452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A8D6332-13D1-0BD8-2ACD-ECE8DA142741}"/>
              </a:ext>
            </a:extLst>
          </p:cNvPr>
          <p:cNvSpPr/>
          <p:nvPr/>
        </p:nvSpPr>
        <p:spPr>
          <a:xfrm>
            <a:off x="579596" y="398383"/>
            <a:ext cx="7793831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Поэлементная синхронизация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15A8A7A-2859-24E6-200C-3AE92540A209}"/>
              </a:ext>
            </a:extLst>
          </p:cNvPr>
          <p:cNvSpPr/>
          <p:nvPr/>
        </p:nvSpPr>
        <p:spPr>
          <a:xfrm>
            <a:off x="579596" y="1411486"/>
            <a:ext cx="3124557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Принцип работы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739D937-CDB0-7012-4780-962039212E7B}"/>
              </a:ext>
            </a:extLst>
          </p:cNvPr>
          <p:cNvSpPr/>
          <p:nvPr/>
        </p:nvSpPr>
        <p:spPr>
          <a:xfrm>
            <a:off x="579596" y="1946910"/>
            <a:ext cx="7250073" cy="69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Устанавливает точное фазовое соотношение между единичными элементами сигнала, гарантируя, что каждый бит данных считывается в оптимальный момент времени — обычно в середине битового интервала, где сигнал наиболее стабилен.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DD827055-509A-97C6-8F04-C67D0047E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6" y="2805351"/>
            <a:ext cx="4383405" cy="1216343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188E8314-D16C-9A00-5BD6-8E32249DC7CE}"/>
              </a:ext>
            </a:extLst>
          </p:cNvPr>
          <p:cNvSpPr/>
          <p:nvPr/>
        </p:nvSpPr>
        <p:spPr>
          <a:xfrm>
            <a:off x="579596" y="4184690"/>
            <a:ext cx="332232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Методы кодирования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5E7D7BC-4D74-04B1-590A-9489C25EB1C6}"/>
              </a:ext>
            </a:extLst>
          </p:cNvPr>
          <p:cNvSpPr/>
          <p:nvPr/>
        </p:nvSpPr>
        <p:spPr>
          <a:xfrm>
            <a:off x="579596" y="4720114"/>
            <a:ext cx="7250073" cy="69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Манчестерское кодирование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— встраивает тактовую информацию в сам сигнал данных через гарантированные переходы в середине каждого битового интервала, что позволяет приемнику восстанавливать тактовую частоту без отдельной тактовой линии.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FD5DE68-E6F6-DEBC-DBB1-65F8CE5DE758}"/>
              </a:ext>
            </a:extLst>
          </p:cNvPr>
          <p:cNvSpPr/>
          <p:nvPr/>
        </p:nvSpPr>
        <p:spPr>
          <a:xfrm>
            <a:off x="572095" y="5854005"/>
            <a:ext cx="7250073" cy="69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RZ-кодирование</a:t>
            </a: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 (Return-to-Zero) — использует возврат к нулю в течение битового интервала для облегчения выделения тактов и повышения помехоустойчивости за счет регулярных переходов уровней.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60DE648D-FBC9-D210-773C-9F4F1E58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667" y="1429583"/>
            <a:ext cx="5867638" cy="3262313"/>
          </a:xfrm>
          <a:prstGeom prst="rect">
            <a:avLst/>
          </a:prstGeom>
        </p:spPr>
      </p:pic>
      <p:sp>
        <p:nvSpPr>
          <p:cNvPr id="10" name="Shape 6">
            <a:extLst>
              <a:ext uri="{FF2B5EF4-FFF2-40B4-BE49-F238E27FC236}">
                <a16:creationId xmlns:a16="http://schemas.microsoft.com/office/drawing/2014/main" id="{BC15F7E5-A988-1C90-549A-EB3AFBEFEFCF}"/>
              </a:ext>
            </a:extLst>
          </p:cNvPr>
          <p:cNvSpPr/>
          <p:nvPr/>
        </p:nvSpPr>
        <p:spPr>
          <a:xfrm>
            <a:off x="8190667" y="4854893"/>
            <a:ext cx="5867638" cy="1549598"/>
          </a:xfrm>
          <a:prstGeom prst="roundRect">
            <a:avLst>
              <a:gd name="adj" fmla="val 14027"/>
            </a:avLst>
          </a:prstGeom>
          <a:solidFill>
            <a:srgbClr val="E2CFD4"/>
          </a:solidFill>
          <a:ln/>
        </p:spPr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8DC9D695-E5DD-12AD-1D90-E241742DB5E2}"/>
              </a:ext>
            </a:extLst>
          </p:cNvPr>
          <p:cNvSpPr/>
          <p:nvPr/>
        </p:nvSpPr>
        <p:spPr>
          <a:xfrm>
            <a:off x="8468406" y="5035986"/>
            <a:ext cx="4213027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Самосинхронизирующиеся коды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0A0CEEFD-43D4-D568-6B12-88F4668CE1D5}"/>
              </a:ext>
            </a:extLst>
          </p:cNvPr>
          <p:cNvSpPr/>
          <p:nvPr/>
        </p:nvSpPr>
        <p:spPr>
          <a:xfrm>
            <a:off x="8468406" y="5399314"/>
            <a:ext cx="5107543" cy="69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Коды с гарантированными переходами обеспечивают встроенную тактовую информацию, что критично для передачи данных на большие расстояния без отдельной тактовой линии.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E19A1956-B0AE-A52F-1008-1947DC87294C}"/>
              </a:ext>
            </a:extLst>
          </p:cNvPr>
          <p:cNvSpPr/>
          <p:nvPr/>
        </p:nvSpPr>
        <p:spPr>
          <a:xfrm>
            <a:off x="8190667" y="6567488"/>
            <a:ext cx="3124557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latin typeface="Times New Roman" panose="02020603050405020304" pitchFamily="18" charset="0"/>
                <a:ea typeface="Baskervville" pitchFamily="34" charset="-122"/>
                <a:cs typeface="Times New Roman" panose="02020603050405020304" pitchFamily="18" charset="0"/>
              </a:rPr>
              <a:t>Преимущества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D1EDB953-7155-2371-F3A2-ED9A775E4DE9}"/>
              </a:ext>
            </a:extLst>
          </p:cNvPr>
          <p:cNvSpPr/>
          <p:nvPr/>
        </p:nvSpPr>
        <p:spPr>
          <a:xfrm>
            <a:off x="8190667" y="7102912"/>
            <a:ext cx="5867638" cy="69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6E6666"/>
                </a:solidFill>
                <a:latin typeface="Times New Roman" panose="02020603050405020304" pitchFamily="18" charset="0"/>
                <a:ea typeface="Poppins" pitchFamily="34" charset="-122"/>
                <a:cs typeface="Times New Roman" panose="02020603050405020304" pitchFamily="18" charset="0"/>
              </a:rPr>
              <a:t>Позволяет точное считывание каждого бита данных даже при отсутствии отдельной тактовой линии, что упрощает физический интерфейс и повышает надежность за счет автоматической адаптации к скорости передачи.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0"/>
          <p:cNvSpPr/>
          <p:nvPr/>
        </p:nvSpPr>
        <p:spPr>
          <a:xfrm>
            <a:off x="643320" y="505440"/>
            <a:ext cx="7857000" cy="114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4501"/>
              </a:lnSpc>
              <a:tabLst>
                <a:tab pos="0" algn="l"/>
              </a:tabLst>
            </a:pPr>
            <a:r>
              <a:rPr lang="en-US" sz="3600" b="0" u="none" strike="noStrike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Групповая и цикловая синхронизация</a:t>
            </a:r>
            <a:endParaRPr lang="ru-RU" sz="36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Text 4"/>
          <p:cNvSpPr/>
          <p:nvPr/>
        </p:nvSpPr>
        <p:spPr>
          <a:xfrm>
            <a:off x="540000" y="2136240"/>
            <a:ext cx="3592800" cy="34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Групповая</a:t>
            </a:r>
            <a:r>
              <a:rPr lang="en-US" sz="21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1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синхронизация</a:t>
            </a:r>
            <a:endParaRPr lang="ru-RU" sz="21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Text 5"/>
          <p:cNvSpPr/>
          <p:nvPr/>
        </p:nvSpPr>
        <p:spPr>
          <a:xfrm>
            <a:off x="540000" y="2590920"/>
            <a:ext cx="6708960" cy="117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Обеспечивает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синхронизацию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начала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конца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групп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битов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(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кадров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пакетов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).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Широко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используется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в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кадровых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интерфейсах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где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данные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организованы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в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структурированные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блоки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с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заголовками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полезной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нагрузкой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 6"/>
          <p:cNvSpPr/>
          <p:nvPr/>
        </p:nvSpPr>
        <p:spPr>
          <a:xfrm>
            <a:off x="540000" y="3877560"/>
            <a:ext cx="6708960" cy="29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Кадровые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маркеры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преамбулы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Text 7"/>
          <p:cNvSpPr/>
          <p:nvPr/>
        </p:nvSpPr>
        <p:spPr>
          <a:xfrm>
            <a:off x="558720" y="4217400"/>
            <a:ext cx="6708960" cy="29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Эффективная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передача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структурированных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данных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 11"/>
          <p:cNvSpPr/>
          <p:nvPr/>
        </p:nvSpPr>
        <p:spPr>
          <a:xfrm>
            <a:off x="540000" y="5127120"/>
            <a:ext cx="4524480" cy="34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01"/>
              </a:lnSpc>
              <a:tabLst>
                <a:tab pos="0" algn="l"/>
              </a:tabLst>
            </a:pPr>
            <a:r>
              <a:rPr lang="en-US" sz="21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Цикловая</a:t>
            </a:r>
            <a:r>
              <a:rPr lang="en-US" sz="215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15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синхронизация</a:t>
            </a:r>
            <a:endParaRPr lang="ru-RU" sz="21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 12"/>
          <p:cNvSpPr/>
          <p:nvPr/>
        </p:nvSpPr>
        <p:spPr>
          <a:xfrm>
            <a:off x="491040" y="5581800"/>
            <a:ext cx="6708960" cy="117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циклов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передачи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критична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для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длительных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последовательностей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циклических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протоколов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Обеспечивает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правильное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позиционирование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во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временных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слотах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каналах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мультиплексирования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 13"/>
          <p:cNvSpPr/>
          <p:nvPr/>
        </p:nvSpPr>
        <p:spPr>
          <a:xfrm>
            <a:off x="491040" y="6868440"/>
            <a:ext cx="6708960" cy="29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Временное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разделение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каналов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(TDM)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 14"/>
          <p:cNvSpPr/>
          <p:nvPr/>
        </p:nvSpPr>
        <p:spPr>
          <a:xfrm>
            <a:off x="491040" y="7227000"/>
            <a:ext cx="6708960" cy="29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marL="343080" indent="-343080">
              <a:lnSpc>
                <a:spcPts val="2299"/>
              </a:lnSpc>
              <a:buClr>
                <a:srgbClr val="404155"/>
              </a:buClr>
              <a:buFont typeface="Symbol" charset="2"/>
              <a:buChar char=""/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Периодические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структуры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данных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Рисунок 119"/>
          <p:cNvPicPr/>
          <p:nvPr/>
        </p:nvPicPr>
        <p:blipFill>
          <a:blip r:embed="rId3"/>
          <a:stretch/>
        </p:blipFill>
        <p:spPr>
          <a:xfrm>
            <a:off x="7381442" y="1384920"/>
            <a:ext cx="6943320" cy="3914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Рисунок 120"/>
          <p:cNvPicPr/>
          <p:nvPr/>
        </p:nvPicPr>
        <p:blipFill>
          <a:blip r:embed="rId4"/>
          <a:stretch/>
        </p:blipFill>
        <p:spPr>
          <a:xfrm>
            <a:off x="8814942" y="5389200"/>
            <a:ext cx="3524040" cy="18378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0"/>
          <p:cNvSpPr/>
          <p:nvPr/>
        </p:nvSpPr>
        <p:spPr>
          <a:xfrm>
            <a:off x="700560" y="3394080"/>
            <a:ext cx="11941200" cy="62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901"/>
              </a:lnSpc>
              <a:tabLst>
                <a:tab pos="0" algn="l"/>
              </a:tabLst>
            </a:pPr>
            <a:r>
              <a:rPr lang="en-US" sz="39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Последовательный</a:t>
            </a:r>
            <a:r>
              <a:rPr lang="en-US" sz="39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39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синхронный</a:t>
            </a:r>
            <a:r>
              <a:rPr lang="en-US" sz="39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39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интерфейс</a:t>
            </a:r>
            <a:r>
              <a:rPr lang="en-US" sz="39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SS	</a:t>
            </a:r>
            <a:endParaRPr lang="ru-RU" sz="39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 2"/>
          <p:cNvSpPr/>
          <p:nvPr/>
        </p:nvSpPr>
        <p:spPr>
          <a:xfrm>
            <a:off x="1451160" y="4438440"/>
            <a:ext cx="2774520" cy="31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24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Тактовый</a:t>
            </a:r>
            <a:r>
              <a:rPr lang="en-US" sz="24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сигнал</a:t>
            </a:r>
            <a:r>
              <a:rPr lang="en-US" sz="24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(CLK)</a:t>
            </a:r>
            <a:endParaRPr lang="ru-RU" sz="24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 3"/>
          <p:cNvSpPr/>
          <p:nvPr/>
        </p:nvSpPr>
        <p:spPr>
          <a:xfrm>
            <a:off x="1451160" y="4871160"/>
            <a:ext cx="3492000" cy="12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Предоставляет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временную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базу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для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всех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операций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передачи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приема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данных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между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устройствами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Text 5"/>
          <p:cNvSpPr/>
          <p:nvPr/>
        </p:nvSpPr>
        <p:spPr>
          <a:xfrm>
            <a:off x="5944320" y="4438440"/>
            <a:ext cx="2673000" cy="31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24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Линия</a:t>
            </a:r>
            <a:r>
              <a:rPr lang="en-US" sz="24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данных</a:t>
            </a:r>
            <a:r>
              <a:rPr lang="en-US" sz="24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(DATA)</a:t>
            </a:r>
            <a:endParaRPr lang="ru-RU" sz="24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Text 6"/>
          <p:cNvSpPr/>
          <p:nvPr/>
        </p:nvSpPr>
        <p:spPr>
          <a:xfrm>
            <a:off x="5944320" y="4871160"/>
            <a:ext cx="3492000" cy="160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Последовательная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передача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информации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побитно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синхронизированная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с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активными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фронтами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тактового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сигнала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 8"/>
          <p:cNvSpPr/>
          <p:nvPr/>
        </p:nvSpPr>
        <p:spPr>
          <a:xfrm>
            <a:off x="10437480" y="4438440"/>
            <a:ext cx="2768400" cy="31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24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Сигнал</a:t>
            </a:r>
            <a:r>
              <a:rPr lang="en-US" sz="24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24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кадра</a:t>
            </a:r>
            <a:r>
              <a:rPr lang="en-US" sz="24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(FRAME)</a:t>
            </a:r>
            <a:endParaRPr lang="ru-RU" sz="24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 9"/>
          <p:cNvSpPr/>
          <p:nvPr/>
        </p:nvSpPr>
        <p:spPr>
          <a:xfrm>
            <a:off x="10437480" y="4871160"/>
            <a:ext cx="3492000" cy="128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Обозначает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начало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конец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логических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кадров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данных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обеспечивая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групповую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синхронизацию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 10"/>
          <p:cNvSpPr/>
          <p:nvPr/>
        </p:nvSpPr>
        <p:spPr>
          <a:xfrm>
            <a:off x="700560" y="6697440"/>
            <a:ext cx="13228920" cy="64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00"/>
              </a:lnSpc>
              <a:tabLst>
                <a:tab pos="0" algn="l"/>
              </a:tabLst>
            </a:pP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SSFI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обеспечивает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простую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надежную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передачу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данных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с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синхронизацией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кадрам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применяется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для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управления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удаленными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устройствами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с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минимальной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аппаратной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сложностью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высокой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sz="2000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помехоустойчивостью</a:t>
            </a:r>
            <a:r>
              <a:rPr lang="en-US" sz="2000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sz="2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54D584-F78B-FB9E-D6DB-E05C25A0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20" y="179684"/>
            <a:ext cx="7971094" cy="31542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0"/>
          <p:cNvSpPr/>
          <p:nvPr/>
        </p:nvSpPr>
        <p:spPr>
          <a:xfrm>
            <a:off x="715680" y="579240"/>
            <a:ext cx="6984720" cy="63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000"/>
              </a:lnSpc>
              <a:tabLst>
                <a:tab pos="0" algn="l"/>
              </a:tabLst>
            </a:pPr>
            <a:r>
              <a:rPr lang="en-US" sz="40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Тактовый</a:t>
            </a:r>
            <a:r>
              <a:rPr lang="en-US" sz="40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40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сигнал</a:t>
            </a:r>
            <a:r>
              <a:rPr lang="en-US" sz="40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и </a:t>
            </a:r>
            <a:r>
              <a:rPr lang="en-US" sz="40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его</a:t>
            </a:r>
            <a:r>
              <a:rPr lang="en-US" sz="4000" b="0" u="none" strike="noStrike" dirty="0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 </a:t>
            </a:r>
            <a:r>
              <a:rPr lang="en-US" sz="4000" b="0" u="none" strike="noStrike" dirty="0" err="1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роль</a:t>
            </a:r>
            <a:endParaRPr lang="ru-RU" sz="40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 1"/>
          <p:cNvSpPr/>
          <p:nvPr/>
        </p:nvSpPr>
        <p:spPr>
          <a:xfrm>
            <a:off x="6887160" y="1729440"/>
            <a:ext cx="3066840" cy="38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2400" b="0" u="none" strike="noStrike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Сердце системы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 2"/>
          <p:cNvSpPr/>
          <p:nvPr/>
        </p:nvSpPr>
        <p:spPr>
          <a:xfrm>
            <a:off x="6887160" y="2317320"/>
            <a:ext cx="7034400" cy="98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Тактовый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сигнал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—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это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периодический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прямоугольный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импульс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задающий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единый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ритм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работы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всей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цифровой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схемы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,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координируя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действия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всех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компонентов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 3"/>
          <p:cNvSpPr/>
          <p:nvPr/>
        </p:nvSpPr>
        <p:spPr>
          <a:xfrm>
            <a:off x="6887160" y="3502800"/>
            <a:ext cx="3982320" cy="38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2400" b="0" u="none" strike="noStrike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Механизм синхронизации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4"/>
          <p:cNvSpPr/>
          <p:nvPr/>
        </p:nvSpPr>
        <p:spPr>
          <a:xfrm>
            <a:off x="6887160" y="4090680"/>
            <a:ext cx="7034400" cy="130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происходит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активным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фронтам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(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положительным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или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отрицательным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)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тактового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сигнала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Все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изменения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состояний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элементов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памяти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происходят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строго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в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эти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моменты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времени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 5"/>
          <p:cNvSpPr/>
          <p:nvPr/>
        </p:nvSpPr>
        <p:spPr>
          <a:xfrm>
            <a:off x="6887160" y="5603400"/>
            <a:ext cx="4185360" cy="38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2400" b="0" u="none" strike="noStrike">
                <a:solidFill>
                  <a:srgbClr val="1B1B27"/>
                </a:solidFill>
                <a:effectLst/>
                <a:uFillTx/>
                <a:latin typeface="Times New Roman" panose="02020603050405020304" pitchFamily="18" charset="0"/>
                <a:ea typeface="Alexandria"/>
                <a:cs typeface="Times New Roman" panose="02020603050405020304" pitchFamily="18" charset="0"/>
              </a:rPr>
              <a:t>Требования к стабильности</a:t>
            </a:r>
            <a:endParaRPr lang="ru-RU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6"/>
          <p:cNvSpPr/>
          <p:nvPr/>
        </p:nvSpPr>
        <p:spPr>
          <a:xfrm>
            <a:off x="6887160" y="6191280"/>
            <a:ext cx="7034400" cy="98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Критически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важна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стабильность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частоты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и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минимальный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джиттер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(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дрожание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фазы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)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тактового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генератора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для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обеспечения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надежной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работы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системы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без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ошибок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 </a:t>
            </a:r>
            <a:r>
              <a:rPr lang="en-US" b="0" u="none" strike="noStrike" dirty="0" err="1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синхронизации</a:t>
            </a:r>
            <a:r>
              <a:rPr lang="en-US" b="0" u="none" strike="noStrike" dirty="0">
                <a:solidFill>
                  <a:srgbClr val="404155"/>
                </a:solidFill>
                <a:effectLst/>
                <a:uFillTx/>
                <a:latin typeface="Times New Roman" panose="02020603050405020304" pitchFamily="18" charset="0"/>
                <a:ea typeface="Nobile"/>
                <a:cs typeface="Times New Roman" panose="02020603050405020304" pitchFamily="18" charset="0"/>
              </a:rPr>
              <a:t>.</a:t>
            </a:r>
            <a:endParaRPr lang="ru-RU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 descr="Назад к основам: SPI (последовательный периферийный интерфейс)">
            <a:extLst>
              <a:ext uri="{FF2B5EF4-FFF2-40B4-BE49-F238E27FC236}">
                <a16:creationId xmlns:a16="http://schemas.microsoft.com/office/drawing/2014/main" id="{83ABE4DE-367C-7F83-C037-2A65AF58E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320"/>
            <a:ext cx="6390346" cy="406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1175</Words>
  <Application>Microsoft Office PowerPoint</Application>
  <PresentationFormat>Произвольный</PresentationFormat>
  <Paragraphs>118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Times New Roman</vt:lpstr>
      <vt:lpstr>Wingdings</vt:lpstr>
      <vt:lpstr>Symbol</vt:lpstr>
      <vt:lpstr>Calibri Light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Максим Максимов</dc:creator>
  <dc:description/>
  <cp:lastModifiedBy>Максим Максимов</cp:lastModifiedBy>
  <cp:revision>9</cp:revision>
  <dcterms:created xsi:type="dcterms:W3CDTF">2025-12-08T10:25:29Z</dcterms:created>
  <dcterms:modified xsi:type="dcterms:W3CDTF">2025-12-15T20:06:48Z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On-screen Show (16:9)</vt:lpwstr>
  </property>
  <property fmtid="{D5CDD505-2E9C-101B-9397-08002B2CF9AE}" pid="4" name="Slides">
    <vt:i4>13</vt:i4>
  </property>
</Properties>
</file>